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61" r:id="rId5"/>
    <p:sldId id="265" r:id="rId6"/>
    <p:sldId id="264" r:id="rId7"/>
    <p:sldId id="257" r:id="rId8"/>
    <p:sldId id="260" r:id="rId9"/>
    <p:sldId id="263"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4" d="100"/>
          <a:sy n="84" d="100"/>
        </p:scale>
        <p:origin x="643"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2FCC-9255-4B3E-71E1-18C87F0F2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712CF-A451-996E-7C6A-B91C6C81B5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1372DA-138D-5E30-E204-2F0F016055D5}"/>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5" name="Footer Placeholder 4">
            <a:extLst>
              <a:ext uri="{FF2B5EF4-FFF2-40B4-BE49-F238E27FC236}">
                <a16:creationId xmlns:a16="http://schemas.microsoft.com/office/drawing/2014/main" id="{67B782BD-9FFB-B717-9F35-C3B05827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FDE84-F375-4255-4DF0-567246A74834}"/>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160386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28D2-D017-4D7A-69A0-A1EF5527A9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4B24AB-75FC-A70C-00F0-AFDD99ECFB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A377A-3290-133F-68C8-00E4B4EB1A89}"/>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5" name="Footer Placeholder 4">
            <a:extLst>
              <a:ext uri="{FF2B5EF4-FFF2-40B4-BE49-F238E27FC236}">
                <a16:creationId xmlns:a16="http://schemas.microsoft.com/office/drawing/2014/main" id="{8FA9550C-1E01-BD29-4F03-8572688D7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2E54C-A2D3-0DD4-E104-A3D2C8255D5B}"/>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416434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29BAD-D083-367C-D7D7-748536E92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E5968-0D63-419A-9D0A-11429219B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7F3EB-63DB-318D-B82A-E7699D006CD4}"/>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5" name="Footer Placeholder 4">
            <a:extLst>
              <a:ext uri="{FF2B5EF4-FFF2-40B4-BE49-F238E27FC236}">
                <a16:creationId xmlns:a16="http://schemas.microsoft.com/office/drawing/2014/main" id="{DB6AE8F8-BCAD-B95D-E560-EE9208CB8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7A9E4-08E3-6DD1-E1E7-86AFDD83C4C6}"/>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129104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83B2-D129-C8BF-274A-284FD594F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DFF56-DA40-FDAB-7FB7-DFFF264C72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79B3F-F184-D799-AC4A-BF0CA67B9E9B}"/>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5" name="Footer Placeholder 4">
            <a:extLst>
              <a:ext uri="{FF2B5EF4-FFF2-40B4-BE49-F238E27FC236}">
                <a16:creationId xmlns:a16="http://schemas.microsoft.com/office/drawing/2014/main" id="{F038044F-C867-8CF2-553D-DEDD1B8F3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028FA-F3CA-BDE4-B1AB-56D6B8851F27}"/>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376311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A702-7372-74A4-560C-70B85B2E2B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473424-1557-9B7D-5107-E369E71F4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7DC0AD-3E30-2E35-60C9-5CF2DE8951A8}"/>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5" name="Footer Placeholder 4">
            <a:extLst>
              <a:ext uri="{FF2B5EF4-FFF2-40B4-BE49-F238E27FC236}">
                <a16:creationId xmlns:a16="http://schemas.microsoft.com/office/drawing/2014/main" id="{F6EC0FE0-A943-5B30-C34C-32FC6FCCC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4A5D-6621-EA8C-AB96-D4BA9035531C}"/>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168181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11B5-37FB-7ACE-8AC4-EAFCF53E2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B5211-E01A-87AD-46F8-CBEDD05B5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A08073-D19D-0249-FAFA-2D71E46ACB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ADF17-A420-2CB3-4EEC-159E6AFBB478}"/>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6" name="Footer Placeholder 5">
            <a:extLst>
              <a:ext uri="{FF2B5EF4-FFF2-40B4-BE49-F238E27FC236}">
                <a16:creationId xmlns:a16="http://schemas.microsoft.com/office/drawing/2014/main" id="{CF46BA13-9367-F1AA-E8ED-784126CBA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C29CDF-8EF4-ACD0-4035-D8E3FB4329CB}"/>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350422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950C-148B-80CA-CBCF-EF94EAAB98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02B93-5504-BAD6-3286-7DFFBC0FC6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99647-91F2-C3C9-53CB-032E01080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A7176D-1A12-7DD7-8281-F146B4CFD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C1677-4862-CBF9-09B9-035916FA8C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3F44E-1E5F-A3BF-2FB2-35FC41A71163}"/>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8" name="Footer Placeholder 7">
            <a:extLst>
              <a:ext uri="{FF2B5EF4-FFF2-40B4-BE49-F238E27FC236}">
                <a16:creationId xmlns:a16="http://schemas.microsoft.com/office/drawing/2014/main" id="{E9132D8C-4D85-7A63-CECF-AA9C104E40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CA04C5-F2C1-AE2E-9C15-D76CE9B48C62}"/>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119648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3C82-90F5-A819-4B3E-5A06BCA368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6FE627-AE7E-9F07-8D0B-24598B4337AE}"/>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4" name="Footer Placeholder 3">
            <a:extLst>
              <a:ext uri="{FF2B5EF4-FFF2-40B4-BE49-F238E27FC236}">
                <a16:creationId xmlns:a16="http://schemas.microsoft.com/office/drawing/2014/main" id="{DC923BE3-B3A5-903E-DE4E-5165748F7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FEC03B-7429-2F73-A948-5AFFFE8CE39D}"/>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88942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086003-ACD7-FBBD-E0B2-9B064C3999EF}"/>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3" name="Footer Placeholder 2">
            <a:extLst>
              <a:ext uri="{FF2B5EF4-FFF2-40B4-BE49-F238E27FC236}">
                <a16:creationId xmlns:a16="http://schemas.microsoft.com/office/drawing/2014/main" id="{DFBD78CF-38C0-D6B4-0277-1D10C96DFF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6E88C2-D367-8FA1-EBD9-C8422CCDA235}"/>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120574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5E32-2B51-1CB0-146E-E7144E78DC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FCBD83-86DE-7381-1CCB-D1E59A350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980C2A-82D7-4BBE-3EBB-57EA30019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16C39-61C6-FE52-BF9B-5553570BC9B8}"/>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6" name="Footer Placeholder 5">
            <a:extLst>
              <a:ext uri="{FF2B5EF4-FFF2-40B4-BE49-F238E27FC236}">
                <a16:creationId xmlns:a16="http://schemas.microsoft.com/office/drawing/2014/main" id="{FBAB227E-20B0-D928-8CF5-EB1EF310E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00913-C4D8-D774-5A99-C4C0F8A1C4BB}"/>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382002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6B5B-1E79-B39E-3819-9376398D17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37099-5D79-B06D-583D-243BC54D3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D7D9D5-B8E2-E0C3-C885-9A5017C5D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908506-EB49-E607-9F8D-4ABDC76A1816}"/>
              </a:ext>
            </a:extLst>
          </p:cNvPr>
          <p:cNvSpPr>
            <a:spLocks noGrp="1"/>
          </p:cNvSpPr>
          <p:nvPr>
            <p:ph type="dt" sz="half" idx="10"/>
          </p:nvPr>
        </p:nvSpPr>
        <p:spPr/>
        <p:txBody>
          <a:bodyPr/>
          <a:lstStyle/>
          <a:p>
            <a:fld id="{8EC26DA0-3FB2-4D2C-88A6-BB7F48430A02}" type="datetimeFigureOut">
              <a:rPr lang="en-US" smtClean="0"/>
              <a:t>1/27/2025</a:t>
            </a:fld>
            <a:endParaRPr lang="en-US"/>
          </a:p>
        </p:txBody>
      </p:sp>
      <p:sp>
        <p:nvSpPr>
          <p:cNvPr id="6" name="Footer Placeholder 5">
            <a:extLst>
              <a:ext uri="{FF2B5EF4-FFF2-40B4-BE49-F238E27FC236}">
                <a16:creationId xmlns:a16="http://schemas.microsoft.com/office/drawing/2014/main" id="{816F42AC-F422-EF68-15FF-ABCA14CCF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19B54-2331-F7DA-4AE1-C62A03590362}"/>
              </a:ext>
            </a:extLst>
          </p:cNvPr>
          <p:cNvSpPr>
            <a:spLocks noGrp="1"/>
          </p:cNvSpPr>
          <p:nvPr>
            <p:ph type="sldNum" sz="quarter" idx="12"/>
          </p:nvPr>
        </p:nvSpPr>
        <p:spPr/>
        <p:txBody>
          <a:bodyPr/>
          <a:lstStyle/>
          <a:p>
            <a:fld id="{FDED5BC7-E78D-466D-AB95-AB15AC0342C6}" type="slidenum">
              <a:rPr lang="en-US" smtClean="0"/>
              <a:t>‹#›</a:t>
            </a:fld>
            <a:endParaRPr lang="en-US"/>
          </a:p>
        </p:txBody>
      </p:sp>
    </p:spTree>
    <p:extLst>
      <p:ext uri="{BB962C8B-B14F-4D97-AF65-F5344CB8AC3E}">
        <p14:creationId xmlns:p14="http://schemas.microsoft.com/office/powerpoint/2010/main" val="240375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DE596-929C-B3DC-D5C3-312988570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CA0EB0-C51A-B850-8204-3F385BDF6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C1E25-E5A7-6315-1BD0-F7B6B635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26DA0-3FB2-4D2C-88A6-BB7F48430A02}" type="datetimeFigureOut">
              <a:rPr lang="en-US" smtClean="0"/>
              <a:t>1/27/2025</a:t>
            </a:fld>
            <a:endParaRPr lang="en-US"/>
          </a:p>
        </p:txBody>
      </p:sp>
      <p:sp>
        <p:nvSpPr>
          <p:cNvPr id="5" name="Footer Placeholder 4">
            <a:extLst>
              <a:ext uri="{FF2B5EF4-FFF2-40B4-BE49-F238E27FC236}">
                <a16:creationId xmlns:a16="http://schemas.microsoft.com/office/drawing/2014/main" id="{1FE220F3-A5FC-CAEA-1589-C48CDB427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B53258-E3CC-EF59-84ED-60CCB9E0A1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D5BC7-E78D-466D-AB95-AB15AC0342C6}" type="slidenum">
              <a:rPr lang="en-US" smtClean="0"/>
              <a:t>‹#›</a:t>
            </a:fld>
            <a:endParaRPr lang="en-US"/>
          </a:p>
        </p:txBody>
      </p:sp>
    </p:spTree>
    <p:extLst>
      <p:ext uri="{BB962C8B-B14F-4D97-AF65-F5344CB8AC3E}">
        <p14:creationId xmlns:p14="http://schemas.microsoft.com/office/powerpoint/2010/main" val="59691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va617.org/PaperSafe.pdf" TargetMode="External"/><Relationship Id="rId2" Type="http://schemas.openxmlformats.org/officeDocument/2006/relationships/hyperlink" Target="https://department.va.gov/wp-content/uploads/2024/12/2025-Federal-Benefits-for-Veterans-Dependents-and-Survivor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va.gov/find-forms/about-form-40-133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em.va.gov/urn-plaque/index.asp"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31E4-4198-097C-8469-C3B3BFA81B7E}"/>
              </a:ext>
            </a:extLst>
          </p:cNvPr>
          <p:cNvSpPr>
            <a:spLocks noGrp="1"/>
          </p:cNvSpPr>
          <p:nvPr>
            <p:ph type="ctrTitle"/>
          </p:nvPr>
        </p:nvSpPr>
        <p:spPr/>
        <p:txBody>
          <a:bodyPr/>
          <a:lstStyle/>
          <a:p>
            <a:r>
              <a:rPr lang="en-US" dirty="0"/>
              <a:t>A Bad Thing Has Happen</a:t>
            </a:r>
            <a:br>
              <a:rPr lang="en-US" dirty="0"/>
            </a:br>
            <a:r>
              <a:rPr lang="en-US" dirty="0"/>
              <a:t>Now What </a:t>
            </a:r>
          </a:p>
        </p:txBody>
      </p:sp>
      <p:sp>
        <p:nvSpPr>
          <p:cNvPr id="3" name="Subtitle 2">
            <a:extLst>
              <a:ext uri="{FF2B5EF4-FFF2-40B4-BE49-F238E27FC236}">
                <a16:creationId xmlns:a16="http://schemas.microsoft.com/office/drawing/2014/main" id="{E33501B8-BF84-D00D-B3F8-83412F960AC5}"/>
              </a:ext>
            </a:extLst>
          </p:cNvPr>
          <p:cNvSpPr>
            <a:spLocks noGrp="1"/>
          </p:cNvSpPr>
          <p:nvPr>
            <p:ph type="subTitle" idx="1"/>
          </p:nvPr>
        </p:nvSpPr>
        <p:spPr/>
        <p:txBody>
          <a:bodyPr/>
          <a:lstStyle/>
          <a:p>
            <a:r>
              <a:rPr lang="en-US" dirty="0"/>
              <a:t>Your Benefits and what to do </a:t>
            </a:r>
          </a:p>
        </p:txBody>
      </p:sp>
    </p:spTree>
    <p:extLst>
      <p:ext uri="{BB962C8B-B14F-4D97-AF65-F5344CB8AC3E}">
        <p14:creationId xmlns:p14="http://schemas.microsoft.com/office/powerpoint/2010/main" val="307606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2971-C6C6-088F-32FA-904F28BFD0C1}"/>
              </a:ext>
            </a:extLst>
          </p:cNvPr>
          <p:cNvSpPr>
            <a:spLocks noGrp="1"/>
          </p:cNvSpPr>
          <p:nvPr>
            <p:ph type="title"/>
          </p:nvPr>
        </p:nvSpPr>
        <p:spPr/>
        <p:txBody>
          <a:bodyPr/>
          <a:lstStyle/>
          <a:p>
            <a:pPr algn="ctr"/>
            <a:r>
              <a:rPr lang="en-US" dirty="0"/>
              <a:t>After You Passed  </a:t>
            </a:r>
          </a:p>
        </p:txBody>
      </p:sp>
      <p:sp>
        <p:nvSpPr>
          <p:cNvPr id="3" name="Content Placeholder 2">
            <a:extLst>
              <a:ext uri="{FF2B5EF4-FFF2-40B4-BE49-F238E27FC236}">
                <a16:creationId xmlns:a16="http://schemas.microsoft.com/office/drawing/2014/main" id="{516C0537-70F6-DDE1-E8BA-66759EF3A432}"/>
              </a:ext>
            </a:extLst>
          </p:cNvPr>
          <p:cNvSpPr>
            <a:spLocks noGrp="1"/>
          </p:cNvSpPr>
          <p:nvPr>
            <p:ph idx="1"/>
          </p:nvPr>
        </p:nvSpPr>
        <p:spPr/>
        <p:txBody>
          <a:bodyPr>
            <a:normAutofit lnSpcReduction="10000"/>
          </a:bodyPr>
          <a:lstStyle/>
          <a:p>
            <a:r>
              <a:rPr lang="en-US" dirty="0"/>
              <a:t>Your Spouse maybe Eligible for Dependent Indemnity Compensation.</a:t>
            </a:r>
          </a:p>
          <a:p>
            <a:r>
              <a:rPr lang="en-US" dirty="0"/>
              <a:t>If you pass away from your service-connected injuries and they are listed on the death certificate as cause of or contributing factor to your death. </a:t>
            </a:r>
          </a:p>
          <a:p>
            <a:r>
              <a:rPr lang="en-US" dirty="0"/>
              <a:t>2025 rate is 1653.06 </a:t>
            </a:r>
          </a:p>
          <a:p>
            <a:r>
              <a:rPr lang="en-US" dirty="0"/>
              <a:t>If you had a VA disability rating of totally disabling (including for individual unemployability) for at least the 8 full years leading up to their death, and</a:t>
            </a:r>
          </a:p>
          <a:p>
            <a:r>
              <a:rPr lang="en-US" dirty="0"/>
              <a:t>You were married to the Veteran for those same 8 years there is a and additional 8-year provision of 	351.02</a:t>
            </a:r>
          </a:p>
        </p:txBody>
      </p:sp>
    </p:spTree>
    <p:extLst>
      <p:ext uri="{BB962C8B-B14F-4D97-AF65-F5344CB8AC3E}">
        <p14:creationId xmlns:p14="http://schemas.microsoft.com/office/powerpoint/2010/main" val="71733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A765-B9C7-C07C-6283-BAB135EB6E1F}"/>
              </a:ext>
            </a:extLst>
          </p:cNvPr>
          <p:cNvSpPr>
            <a:spLocks noGrp="1"/>
          </p:cNvSpPr>
          <p:nvPr>
            <p:ph type="title"/>
          </p:nvPr>
        </p:nvSpPr>
        <p:spPr/>
        <p:txBody>
          <a:bodyPr/>
          <a:lstStyle/>
          <a:p>
            <a:pPr algn="ctr"/>
            <a:r>
              <a:rPr lang="en-US" dirty="0"/>
              <a:t>DISCLAIMER</a:t>
            </a:r>
          </a:p>
        </p:txBody>
      </p:sp>
      <p:sp>
        <p:nvSpPr>
          <p:cNvPr id="3" name="Content Placeholder 2">
            <a:extLst>
              <a:ext uri="{FF2B5EF4-FFF2-40B4-BE49-F238E27FC236}">
                <a16:creationId xmlns:a16="http://schemas.microsoft.com/office/drawing/2014/main" id="{D35C0D8C-2302-C28F-4842-08F00BBEE18E}"/>
              </a:ext>
            </a:extLst>
          </p:cNvPr>
          <p:cNvSpPr>
            <a:spLocks noGrp="1"/>
          </p:cNvSpPr>
          <p:nvPr>
            <p:ph idx="1"/>
          </p:nvPr>
        </p:nvSpPr>
        <p:spPr/>
        <p:txBody>
          <a:bodyPr/>
          <a:lstStyle/>
          <a:p>
            <a:r>
              <a:rPr lang="en-US" dirty="0"/>
              <a:t>The Information being presented is for informational purposes </a:t>
            </a:r>
          </a:p>
          <a:p>
            <a:r>
              <a:rPr lang="en-US" dirty="0"/>
              <a:t>It is not official information from any entity  </a:t>
            </a:r>
          </a:p>
          <a:p>
            <a:r>
              <a:rPr lang="en-US" dirty="0"/>
              <a:t>It is accurate to the best of the presenter knowledge at time of creation </a:t>
            </a:r>
          </a:p>
        </p:txBody>
      </p:sp>
    </p:spTree>
    <p:extLst>
      <p:ext uri="{BB962C8B-B14F-4D97-AF65-F5344CB8AC3E}">
        <p14:creationId xmlns:p14="http://schemas.microsoft.com/office/powerpoint/2010/main" val="53409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F4F1-49A3-C1B8-4A8D-F8CDC239D1D2}"/>
              </a:ext>
            </a:extLst>
          </p:cNvPr>
          <p:cNvSpPr>
            <a:spLocks noGrp="1"/>
          </p:cNvSpPr>
          <p:nvPr>
            <p:ph type="title"/>
          </p:nvPr>
        </p:nvSpPr>
        <p:spPr/>
        <p:txBody>
          <a:bodyPr/>
          <a:lstStyle/>
          <a:p>
            <a:pPr algn="ctr"/>
            <a:r>
              <a:rPr lang="en-US" dirty="0"/>
              <a:t> Things to Think Of Doing</a:t>
            </a:r>
          </a:p>
        </p:txBody>
      </p:sp>
      <p:sp>
        <p:nvSpPr>
          <p:cNvPr id="3" name="Content Placeholder 2">
            <a:extLst>
              <a:ext uri="{FF2B5EF4-FFF2-40B4-BE49-F238E27FC236}">
                <a16:creationId xmlns:a16="http://schemas.microsoft.com/office/drawing/2014/main" id="{FD812241-17EB-040C-3EA7-78F03773F969}"/>
              </a:ext>
            </a:extLst>
          </p:cNvPr>
          <p:cNvSpPr>
            <a:spLocks noGrp="1"/>
          </p:cNvSpPr>
          <p:nvPr>
            <p:ph idx="1"/>
          </p:nvPr>
        </p:nvSpPr>
        <p:spPr/>
        <p:txBody>
          <a:bodyPr>
            <a:normAutofit fontScale="85000" lnSpcReduction="20000"/>
          </a:bodyPr>
          <a:lstStyle/>
          <a:p>
            <a:r>
              <a:rPr lang="en-US" dirty="0"/>
              <a:t>If eligible enroll in VA Healthcare</a:t>
            </a:r>
          </a:p>
          <a:p>
            <a:pPr lvl="1"/>
            <a:r>
              <a:rPr lang="en-US" dirty="0">
                <a:hlinkClick r:id="rId2"/>
              </a:rPr>
              <a:t>Federal Benefits for Veterans, Dependents Survivors and Caregivers</a:t>
            </a:r>
            <a:endParaRPr lang="en-US" dirty="0"/>
          </a:p>
          <a:p>
            <a:pPr lvl="1"/>
            <a:r>
              <a:rPr lang="en-US" dirty="0"/>
              <a:t>No Matter your rating get established if possible. </a:t>
            </a:r>
          </a:p>
          <a:p>
            <a:pPr lvl="1"/>
            <a:r>
              <a:rPr lang="en-US" dirty="0"/>
              <a:t>50% Service connection or greater Priority Group 1 all health issues covered  and medication.  </a:t>
            </a:r>
          </a:p>
          <a:p>
            <a:r>
              <a:rPr lang="en-US" dirty="0"/>
              <a:t>Complete a Guide Like one Linked Below for when you are gone. Do this regardless of status of VA disability. </a:t>
            </a:r>
          </a:p>
          <a:p>
            <a:pPr lvl="1"/>
            <a:r>
              <a:rPr lang="en-US" dirty="0">
                <a:hlinkClick r:id="rId3"/>
              </a:rPr>
              <a:t>The Paper Safe</a:t>
            </a:r>
            <a:r>
              <a:rPr lang="en-US" dirty="0"/>
              <a:t> </a:t>
            </a:r>
          </a:p>
          <a:p>
            <a:pPr lvl="1"/>
            <a:r>
              <a:rPr lang="en-US" dirty="0"/>
              <a:t>Have a copy of the DD214 with the above booklet or like information </a:t>
            </a:r>
          </a:p>
          <a:p>
            <a:pPr lvl="1"/>
            <a:r>
              <a:rPr lang="en-US" dirty="0"/>
              <a:t>If you have Prepaid your burial have the receipts available with the above document </a:t>
            </a:r>
          </a:p>
          <a:p>
            <a:pPr marL="457200" lvl="1" indent="0">
              <a:buNone/>
            </a:pPr>
            <a:endParaRPr lang="en-US" dirty="0"/>
          </a:p>
          <a:p>
            <a:r>
              <a:rPr lang="en-US" dirty="0"/>
              <a:t>Take time and record your time in service on paper </a:t>
            </a:r>
          </a:p>
          <a:p>
            <a:pPr lvl="1"/>
            <a:r>
              <a:rPr lang="en-US" dirty="0"/>
              <a:t>Unit assignments, Bases you spent time at. If you have </a:t>
            </a:r>
            <a:r>
              <a:rPr lang="en-US" dirty="0" err="1"/>
              <a:t>dold</a:t>
            </a:r>
            <a:r>
              <a:rPr lang="en-US" dirty="0"/>
              <a:t> travel orders save the.  These can be used for claims after death like issues with Camp Lejeune Water  Future sites of Agent Orange Exposure.</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2402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477B-B09A-E382-7322-C30EF7CF06F0}"/>
              </a:ext>
            </a:extLst>
          </p:cNvPr>
          <p:cNvSpPr>
            <a:spLocks noGrp="1"/>
          </p:cNvSpPr>
          <p:nvPr>
            <p:ph type="title"/>
          </p:nvPr>
        </p:nvSpPr>
        <p:spPr/>
        <p:txBody>
          <a:bodyPr/>
          <a:lstStyle/>
          <a:p>
            <a:pPr algn="ctr"/>
            <a:r>
              <a:rPr lang="en-US" dirty="0"/>
              <a:t>Things to Think Of Doing</a:t>
            </a:r>
          </a:p>
        </p:txBody>
      </p:sp>
      <p:sp>
        <p:nvSpPr>
          <p:cNvPr id="3" name="Content Placeholder 2">
            <a:extLst>
              <a:ext uri="{FF2B5EF4-FFF2-40B4-BE49-F238E27FC236}">
                <a16:creationId xmlns:a16="http://schemas.microsoft.com/office/drawing/2014/main" id="{B8A06FB5-B381-B900-DAAC-51A408D6603B}"/>
              </a:ext>
            </a:extLst>
          </p:cNvPr>
          <p:cNvSpPr>
            <a:spLocks noGrp="1"/>
          </p:cNvSpPr>
          <p:nvPr>
            <p:ph idx="1"/>
          </p:nvPr>
        </p:nvSpPr>
        <p:spPr/>
        <p:txBody>
          <a:bodyPr>
            <a:normAutofit/>
          </a:bodyPr>
          <a:lstStyle/>
          <a:p>
            <a:r>
              <a:rPr lang="en-US" sz="2400" dirty="0"/>
              <a:t>If you already have a plot for your burial review with your loved ones your wishes after death. Think of what you would like on your headstone.  See attached link below for link to application for examples of what are available to all veterans. </a:t>
            </a:r>
          </a:p>
          <a:p>
            <a:pPr lvl="1"/>
            <a:r>
              <a:rPr lang="en-US" sz="2000" dirty="0"/>
              <a:t>Headstones - </a:t>
            </a:r>
            <a:r>
              <a:rPr lang="en-US" sz="1600" dirty="0">
                <a:hlinkClick r:id="rId2"/>
              </a:rPr>
              <a:t>About VA Form VA40-1330 | Veterans Affairs</a:t>
            </a:r>
            <a:endParaRPr lang="en-US" sz="2000" dirty="0"/>
          </a:p>
          <a:p>
            <a:pPr lvl="1"/>
            <a:endParaRPr lang="en-US" sz="2000" dirty="0"/>
          </a:p>
        </p:txBody>
      </p:sp>
    </p:spTree>
    <p:extLst>
      <p:ext uri="{BB962C8B-B14F-4D97-AF65-F5344CB8AC3E}">
        <p14:creationId xmlns:p14="http://schemas.microsoft.com/office/powerpoint/2010/main" val="38120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E495-A679-1CF2-87E0-C0B9B2C6A7CC}"/>
              </a:ext>
            </a:extLst>
          </p:cNvPr>
          <p:cNvSpPr>
            <a:spLocks noGrp="1"/>
          </p:cNvSpPr>
          <p:nvPr>
            <p:ph type="title"/>
          </p:nvPr>
        </p:nvSpPr>
        <p:spPr/>
        <p:txBody>
          <a:bodyPr/>
          <a:lstStyle/>
          <a:p>
            <a:pPr algn="ctr"/>
            <a:r>
              <a:rPr lang="en-US" dirty="0"/>
              <a:t>Things to Think Of Doing Burial</a:t>
            </a:r>
          </a:p>
        </p:txBody>
      </p:sp>
      <p:sp>
        <p:nvSpPr>
          <p:cNvPr id="3" name="Content Placeholder 2">
            <a:extLst>
              <a:ext uri="{FF2B5EF4-FFF2-40B4-BE49-F238E27FC236}">
                <a16:creationId xmlns:a16="http://schemas.microsoft.com/office/drawing/2014/main" id="{90109244-C0F9-6B4C-8B11-4D5ECF77ED7E}"/>
              </a:ext>
            </a:extLst>
          </p:cNvPr>
          <p:cNvSpPr>
            <a:spLocks noGrp="1"/>
          </p:cNvSpPr>
          <p:nvPr>
            <p:ph sz="half" idx="1"/>
          </p:nvPr>
        </p:nvSpPr>
        <p:spPr>
          <a:xfrm>
            <a:off x="838200" y="1825625"/>
            <a:ext cx="5105400" cy="4764448"/>
          </a:xfrm>
        </p:spPr>
        <p:txBody>
          <a:bodyPr>
            <a:normAutofit/>
          </a:bodyPr>
          <a:lstStyle/>
          <a:p>
            <a:pPr marL="0" indent="0" algn="ctr">
              <a:buNone/>
            </a:pPr>
            <a:r>
              <a:rPr lang="en-US" sz="3200" dirty="0"/>
              <a:t> Urn  </a:t>
            </a:r>
          </a:p>
          <a:p>
            <a:pPr marL="0" indent="0" algn="ctr">
              <a:buNone/>
            </a:pPr>
            <a:r>
              <a:rPr lang="en-US" sz="2000" dirty="0">
                <a:hlinkClick r:id="rId2"/>
              </a:rPr>
              <a:t>Commemorative Urn and Plaque - National Cemetery Administration</a:t>
            </a:r>
            <a:endParaRPr lang="en-US" sz="3200" dirty="0"/>
          </a:p>
          <a:p>
            <a:pPr marL="0" indent="0" algn="ctr">
              <a:buNone/>
            </a:pPr>
            <a:endParaRPr lang="en-US" sz="3200" dirty="0"/>
          </a:p>
          <a:p>
            <a:pPr marL="0" indent="0" algn="ctr">
              <a:buNone/>
            </a:pPr>
            <a:endParaRPr lang="en-US" sz="3200" dirty="0"/>
          </a:p>
        </p:txBody>
      </p:sp>
      <p:sp>
        <p:nvSpPr>
          <p:cNvPr id="8" name="Content Placeholder 7">
            <a:extLst>
              <a:ext uri="{FF2B5EF4-FFF2-40B4-BE49-F238E27FC236}">
                <a16:creationId xmlns:a16="http://schemas.microsoft.com/office/drawing/2014/main" id="{7B62FF7F-7923-01B0-C265-11A7951F541D}"/>
              </a:ext>
            </a:extLst>
          </p:cNvPr>
          <p:cNvSpPr>
            <a:spLocks noGrp="1"/>
          </p:cNvSpPr>
          <p:nvPr>
            <p:ph sz="half" idx="2"/>
          </p:nvPr>
        </p:nvSpPr>
        <p:spPr/>
        <p:txBody>
          <a:bodyPr/>
          <a:lstStyle/>
          <a:p>
            <a:pPr marL="0" indent="0" algn="ctr">
              <a:buNone/>
            </a:pPr>
            <a:r>
              <a:rPr lang="en-US" dirty="0"/>
              <a:t>Commemorative Plaques </a:t>
            </a:r>
          </a:p>
          <a:p>
            <a:pPr marL="0" indent="0" algn="ctr">
              <a:buNone/>
            </a:pPr>
            <a:endParaRPr lang="en-US" dirty="0"/>
          </a:p>
        </p:txBody>
      </p:sp>
      <p:pic>
        <p:nvPicPr>
          <p:cNvPr id="7" name="Picture 6">
            <a:extLst>
              <a:ext uri="{FF2B5EF4-FFF2-40B4-BE49-F238E27FC236}">
                <a16:creationId xmlns:a16="http://schemas.microsoft.com/office/drawing/2014/main" id="{691C8400-A5DD-753E-46DE-E0CC37804EF4}"/>
              </a:ext>
            </a:extLst>
          </p:cNvPr>
          <p:cNvPicPr>
            <a:picLocks noChangeAspect="1"/>
          </p:cNvPicPr>
          <p:nvPr/>
        </p:nvPicPr>
        <p:blipFill>
          <a:blip r:embed="rId3"/>
          <a:stretch>
            <a:fillRect/>
          </a:stretch>
        </p:blipFill>
        <p:spPr>
          <a:xfrm>
            <a:off x="1970678" y="3156439"/>
            <a:ext cx="2693903" cy="274343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F8986A5-7910-CBAA-C007-93BB2EC8451F}"/>
              </a:ext>
            </a:extLst>
          </p:cNvPr>
          <p:cNvPicPr>
            <a:picLocks noChangeAspect="1"/>
          </p:cNvPicPr>
          <p:nvPr/>
        </p:nvPicPr>
        <p:blipFill>
          <a:blip r:embed="rId4"/>
          <a:stretch>
            <a:fillRect/>
          </a:stretch>
        </p:blipFill>
        <p:spPr>
          <a:xfrm>
            <a:off x="7394199" y="2423579"/>
            <a:ext cx="3048264" cy="3848433"/>
          </a:xfrm>
          <a:prstGeom prst="rect">
            <a:avLst/>
          </a:prstGeom>
        </p:spPr>
      </p:pic>
    </p:spTree>
    <p:extLst>
      <p:ext uri="{BB962C8B-B14F-4D97-AF65-F5344CB8AC3E}">
        <p14:creationId xmlns:p14="http://schemas.microsoft.com/office/powerpoint/2010/main" val="183356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CA0-3E30-A1F9-E2D2-3F0092D0EE16}"/>
              </a:ext>
            </a:extLst>
          </p:cNvPr>
          <p:cNvSpPr>
            <a:spLocks noGrp="1"/>
          </p:cNvSpPr>
          <p:nvPr>
            <p:ph type="title"/>
          </p:nvPr>
        </p:nvSpPr>
        <p:spPr>
          <a:xfrm>
            <a:off x="838200" y="365125"/>
            <a:ext cx="10515600" cy="1325563"/>
          </a:xfrm>
        </p:spPr>
        <p:txBody>
          <a:bodyPr anchor="ctr">
            <a:normAutofit/>
          </a:bodyPr>
          <a:lstStyle/>
          <a:p>
            <a:r>
              <a:rPr lang="en-US" dirty="0"/>
              <a:t>Things to Think Of Doing</a:t>
            </a:r>
          </a:p>
        </p:txBody>
      </p:sp>
      <p:sp>
        <p:nvSpPr>
          <p:cNvPr id="3" name="Content Placeholder 2">
            <a:extLst>
              <a:ext uri="{FF2B5EF4-FFF2-40B4-BE49-F238E27FC236}">
                <a16:creationId xmlns:a16="http://schemas.microsoft.com/office/drawing/2014/main" id="{7A6D84FB-7963-135A-0100-0CBF7BC857FE}"/>
              </a:ext>
            </a:extLst>
          </p:cNvPr>
          <p:cNvSpPr>
            <a:spLocks noGrp="1" noRot="1" noMove="1" noResize="1" noEditPoints="1" noAdjustHandles="1" noChangeArrowheads="1" noChangeShapeType="1"/>
          </p:cNvSpPr>
          <p:nvPr>
            <p:ph idx="1"/>
          </p:nvPr>
        </p:nvSpPr>
        <p:spPr>
          <a:xfrm>
            <a:off x="838200" y="1825625"/>
            <a:ext cx="10515600" cy="4351338"/>
          </a:xfrm>
        </p:spPr>
        <p:txBody>
          <a:bodyPr anchor="ctr">
            <a:normAutofit/>
          </a:bodyPr>
          <a:lstStyle/>
          <a:p>
            <a:r>
              <a:rPr lang="en-US" dirty="0"/>
              <a:t>Medallions for private head stones </a:t>
            </a:r>
          </a:p>
        </p:txBody>
      </p:sp>
      <p:pic>
        <p:nvPicPr>
          <p:cNvPr id="4" name="Picture 3">
            <a:extLst>
              <a:ext uri="{FF2B5EF4-FFF2-40B4-BE49-F238E27FC236}">
                <a16:creationId xmlns:a16="http://schemas.microsoft.com/office/drawing/2014/main" id="{D4D7E045-9097-9E78-42BF-E7CC5D967A58}"/>
              </a:ext>
            </a:extLst>
          </p:cNvPr>
          <p:cNvPicPr>
            <a:picLocks noChangeAspect="1"/>
          </p:cNvPicPr>
          <p:nvPr/>
        </p:nvPicPr>
        <p:blipFill>
          <a:blip r:embed="rId2"/>
          <a:srcRect l="7679" r="19286" b="-1"/>
          <a:stretch/>
        </p:blipFill>
        <p:spPr>
          <a:xfrm>
            <a:off x="6559061" y="1353268"/>
            <a:ext cx="4654618" cy="4512104"/>
          </a:xfrm>
          <a:prstGeom prst="rect">
            <a:avLst/>
          </a:prstGeom>
        </p:spPr>
      </p:pic>
    </p:spTree>
    <p:extLst>
      <p:ext uri="{BB962C8B-B14F-4D97-AF65-F5344CB8AC3E}">
        <p14:creationId xmlns:p14="http://schemas.microsoft.com/office/powerpoint/2010/main" val="347656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3D87-613C-6CDF-D9EA-D7B300C0706A}"/>
              </a:ext>
            </a:extLst>
          </p:cNvPr>
          <p:cNvSpPr>
            <a:spLocks noGrp="1"/>
          </p:cNvSpPr>
          <p:nvPr>
            <p:ph type="title"/>
          </p:nvPr>
        </p:nvSpPr>
        <p:spPr/>
        <p:txBody>
          <a:bodyPr/>
          <a:lstStyle/>
          <a:p>
            <a:pPr algn="ctr"/>
            <a:r>
              <a:rPr lang="en-US" dirty="0"/>
              <a:t> You Have an Accident Now What </a:t>
            </a:r>
          </a:p>
        </p:txBody>
      </p:sp>
      <p:sp>
        <p:nvSpPr>
          <p:cNvPr id="3" name="Content Placeholder 2">
            <a:extLst>
              <a:ext uri="{FF2B5EF4-FFF2-40B4-BE49-F238E27FC236}">
                <a16:creationId xmlns:a16="http://schemas.microsoft.com/office/drawing/2014/main" id="{F3339745-2600-A3B7-E42D-2E3032F50BFA}"/>
              </a:ext>
            </a:extLst>
          </p:cNvPr>
          <p:cNvSpPr>
            <a:spLocks noGrp="1"/>
          </p:cNvSpPr>
          <p:nvPr>
            <p:ph idx="1"/>
          </p:nvPr>
        </p:nvSpPr>
        <p:spPr/>
        <p:txBody>
          <a:bodyPr/>
          <a:lstStyle/>
          <a:p>
            <a:r>
              <a:rPr lang="en-US" dirty="0"/>
              <a:t>If you are above 50%  Service connected and established with VA Healthcare </a:t>
            </a:r>
          </a:p>
          <a:p>
            <a:r>
              <a:rPr lang="en-US" dirty="0"/>
              <a:t>After getting treatment you have 72 hours to report the hospitalization or care to 1 844-724-7842</a:t>
            </a:r>
          </a:p>
          <a:p>
            <a:r>
              <a:rPr lang="en-US" dirty="0"/>
              <a:t>This will get VA Healthcare involved for payment of the bills. </a:t>
            </a:r>
          </a:p>
          <a:p>
            <a:r>
              <a:rPr lang="en-US" dirty="0"/>
              <a:t>Note with VA covering the bills if there is a settlement you may have to pay VA back. </a:t>
            </a:r>
          </a:p>
        </p:txBody>
      </p:sp>
    </p:spTree>
    <p:extLst>
      <p:ext uri="{BB962C8B-B14F-4D97-AF65-F5344CB8AC3E}">
        <p14:creationId xmlns:p14="http://schemas.microsoft.com/office/powerpoint/2010/main" val="255652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D930-EDF4-1C3F-176C-F0850A7540D9}"/>
              </a:ext>
            </a:extLst>
          </p:cNvPr>
          <p:cNvSpPr>
            <a:spLocks noGrp="1"/>
          </p:cNvSpPr>
          <p:nvPr>
            <p:ph type="title"/>
          </p:nvPr>
        </p:nvSpPr>
        <p:spPr/>
        <p:txBody>
          <a:bodyPr/>
          <a:lstStyle/>
          <a:p>
            <a:pPr algn="ctr"/>
            <a:r>
              <a:rPr lang="en-US" dirty="0"/>
              <a:t>After You Have Passed </a:t>
            </a:r>
          </a:p>
        </p:txBody>
      </p:sp>
      <p:sp>
        <p:nvSpPr>
          <p:cNvPr id="3" name="Content Placeholder 2">
            <a:extLst>
              <a:ext uri="{FF2B5EF4-FFF2-40B4-BE49-F238E27FC236}">
                <a16:creationId xmlns:a16="http://schemas.microsoft.com/office/drawing/2014/main" id="{5DD23180-4B10-4E28-0605-1934C95EF82C}"/>
              </a:ext>
            </a:extLst>
          </p:cNvPr>
          <p:cNvSpPr>
            <a:spLocks noGrp="1"/>
          </p:cNvSpPr>
          <p:nvPr>
            <p:ph idx="1"/>
          </p:nvPr>
        </p:nvSpPr>
        <p:spPr/>
        <p:txBody>
          <a:bodyPr>
            <a:normAutofit fontScale="85000" lnSpcReduction="20000"/>
          </a:bodyPr>
          <a:lstStyle/>
          <a:p>
            <a:r>
              <a:rPr lang="en-US" dirty="0"/>
              <a:t>The Widow or Widower needs to notify VA immediately at </a:t>
            </a:r>
          </a:p>
          <a:p>
            <a:pPr marL="0" indent="0">
              <a:buNone/>
            </a:pPr>
            <a:r>
              <a:rPr lang="en-US" dirty="0"/>
              <a:t>	1-800-827- 1000 or calling your Veteran service officer. </a:t>
            </a:r>
          </a:p>
          <a:p>
            <a:r>
              <a:rPr lang="en-US" dirty="0"/>
              <a:t>Schedule an appointment with a Veteran Service Officer to apply for benefits.</a:t>
            </a:r>
          </a:p>
          <a:p>
            <a:r>
              <a:rPr lang="en-US" dirty="0">
                <a:solidFill>
                  <a:srgbClr val="FF0000"/>
                </a:solidFill>
              </a:rPr>
              <a:t>NOTE YOUR COMPENSATION PAYMENT WILL STOP IMMEDIATELY !</a:t>
            </a:r>
          </a:p>
          <a:p>
            <a:r>
              <a:rPr lang="en-US" dirty="0">
                <a:solidFill>
                  <a:srgbClr val="FF0000"/>
                </a:solidFill>
              </a:rPr>
              <a:t>It can take up to a year to get any compensation restarted  there will be a disruption in income until all claims are completed Prepare now! </a:t>
            </a:r>
          </a:p>
          <a:p>
            <a:r>
              <a:rPr lang="en-US" dirty="0"/>
              <a:t>Gather :</a:t>
            </a:r>
          </a:p>
          <a:p>
            <a:pPr lvl="1"/>
            <a:r>
              <a:rPr lang="en-US" dirty="0"/>
              <a:t>DD214</a:t>
            </a:r>
          </a:p>
          <a:p>
            <a:pPr lvl="1"/>
            <a:r>
              <a:rPr lang="en-US" dirty="0"/>
              <a:t>Death Certificate </a:t>
            </a:r>
          </a:p>
          <a:p>
            <a:pPr lvl="2"/>
            <a:r>
              <a:rPr lang="en-US" dirty="0"/>
              <a:t>If died from an issue not already service-connected at least have facility where treated and when. As the VSO may file for Service connected death under a presumptive condition. </a:t>
            </a:r>
          </a:p>
          <a:p>
            <a:pPr lvl="1"/>
            <a:r>
              <a:rPr lang="en-US" dirty="0"/>
              <a:t>Paid Itemized Burial Receipt </a:t>
            </a:r>
          </a:p>
          <a:p>
            <a:pPr lvl="1"/>
            <a:r>
              <a:rPr lang="en-US" dirty="0"/>
              <a:t>Current voided Check for direct deposit of funds (will need be submitted as the widow is the </a:t>
            </a:r>
            <a:r>
              <a:rPr lang="en-US" dirty="0" err="1"/>
              <a:t>the</a:t>
            </a:r>
            <a:r>
              <a:rPr lang="en-US" dirty="0"/>
              <a:t> new claimant) </a:t>
            </a:r>
          </a:p>
          <a:p>
            <a:pPr marL="457200" lvl="1" indent="0">
              <a:buNone/>
            </a:pPr>
            <a:endParaRPr lang="en-US" dirty="0"/>
          </a:p>
        </p:txBody>
      </p:sp>
    </p:spTree>
    <p:extLst>
      <p:ext uri="{BB962C8B-B14F-4D97-AF65-F5344CB8AC3E}">
        <p14:creationId xmlns:p14="http://schemas.microsoft.com/office/powerpoint/2010/main" val="107366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166E-3BA5-5DFD-554E-AEBE5DC574A4}"/>
              </a:ext>
            </a:extLst>
          </p:cNvPr>
          <p:cNvSpPr>
            <a:spLocks noGrp="1"/>
          </p:cNvSpPr>
          <p:nvPr>
            <p:ph type="title"/>
          </p:nvPr>
        </p:nvSpPr>
        <p:spPr/>
        <p:txBody>
          <a:bodyPr/>
          <a:lstStyle/>
          <a:p>
            <a:pPr algn="ctr"/>
            <a:r>
              <a:rPr lang="en-US" dirty="0"/>
              <a:t>After You Have Passed </a:t>
            </a:r>
          </a:p>
        </p:txBody>
      </p:sp>
      <p:sp>
        <p:nvSpPr>
          <p:cNvPr id="3" name="Content Placeholder 2">
            <a:extLst>
              <a:ext uri="{FF2B5EF4-FFF2-40B4-BE49-F238E27FC236}">
                <a16:creationId xmlns:a16="http://schemas.microsoft.com/office/drawing/2014/main" id="{AB5F70EF-8156-FC74-4168-B23D6D4C8A52}"/>
              </a:ext>
            </a:extLst>
          </p:cNvPr>
          <p:cNvSpPr>
            <a:spLocks noGrp="1"/>
          </p:cNvSpPr>
          <p:nvPr>
            <p:ph idx="1"/>
          </p:nvPr>
        </p:nvSpPr>
        <p:spPr/>
        <p:txBody>
          <a:bodyPr>
            <a:normAutofit/>
          </a:bodyPr>
          <a:lstStyle/>
          <a:p>
            <a:r>
              <a:rPr lang="en-US" sz="2400" dirty="0"/>
              <a:t>If you have completed the paper safe in the earlier part of the presentation, bring that in. </a:t>
            </a:r>
          </a:p>
          <a:p>
            <a:r>
              <a:rPr lang="en-US" sz="2400" dirty="0"/>
              <a:t>If you have made decisions for VA provided headstones as noted in the </a:t>
            </a:r>
            <a:r>
              <a:rPr lang="en-US" sz="2400" b="1" u="sng" dirty="0"/>
              <a:t>Things to Think of Doing</a:t>
            </a:r>
            <a:r>
              <a:rPr lang="en-US" sz="2400" dirty="0"/>
              <a:t>  bring in that information</a:t>
            </a:r>
          </a:p>
          <a:p>
            <a:r>
              <a:rPr lang="en-US" sz="2400" dirty="0"/>
              <a:t>If you are not drawing disability for a service-connected issue or if the issues you are serviced service-connected were not contributing factors to your passing  VA compensation will still pay an allowance  of 978.00 to towards burial expenses and Plot Allowance of 978.00 for a nonservice connected death. </a:t>
            </a:r>
          </a:p>
        </p:txBody>
      </p:sp>
    </p:spTree>
    <p:extLst>
      <p:ext uri="{BB962C8B-B14F-4D97-AF65-F5344CB8AC3E}">
        <p14:creationId xmlns:p14="http://schemas.microsoft.com/office/powerpoint/2010/main" val="896206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669</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 Bad Thing Has Happen Now What </vt:lpstr>
      <vt:lpstr>DISCLAIMER</vt:lpstr>
      <vt:lpstr> Things to Think Of Doing</vt:lpstr>
      <vt:lpstr>Things to Think Of Doing</vt:lpstr>
      <vt:lpstr>Things to Think Of Doing Burial</vt:lpstr>
      <vt:lpstr>Things to Think Of Doing</vt:lpstr>
      <vt:lpstr> You Have an Accident Now What </vt:lpstr>
      <vt:lpstr>After You Have Passed </vt:lpstr>
      <vt:lpstr>After You Have Passed </vt:lpstr>
      <vt:lpstr>After You Passed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Bad Thing Has Happen Now What </dc:title>
  <dc:creator>JEFFERSON FOREMAN</dc:creator>
  <cp:lastModifiedBy>JEFFERSON FOREMAN</cp:lastModifiedBy>
  <cp:revision>1</cp:revision>
  <dcterms:created xsi:type="dcterms:W3CDTF">2025-01-23T17:35:33Z</dcterms:created>
  <dcterms:modified xsi:type="dcterms:W3CDTF">2025-01-28T02:08:34Z</dcterms:modified>
</cp:coreProperties>
</file>